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70" r:id="rId2"/>
    <p:sldId id="263" r:id="rId3"/>
    <p:sldId id="272" r:id="rId4"/>
    <p:sldId id="273" r:id="rId5"/>
    <p:sldId id="26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7ED35-ED46-4A40-BCCA-60B1EC4C6FBA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31AC2-B2CC-4783-817F-F23DE8A9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4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381D-0823-4B76-8F7A-0EF1A2839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82B6B-7844-47AD-A03E-F0535A5BC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98BC8-5801-4EA9-9CF0-62A385FB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C201-0923-4100-BD89-588B61CA2EBB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33852-2CD4-4CC9-9656-C6928A71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718A1-CF98-4793-8AA4-3207A9BA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1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7A12-CB98-43CA-83F4-4463BBF6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473C7-1FDE-4894-9E4D-9C07C1959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7FB61-93C0-47AB-B073-CA249F7FF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154C6-FDEE-4AB3-B81C-884493954380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B5E5C-9816-476B-933B-35A603083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1A84-A0D2-4F11-9AF3-48606CA3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0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FD7161-9B8D-4DE2-805D-9D8784FDA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BF4E8-0DB5-4301-B4EA-ACF5DE873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78DBF-DE39-4585-AB5E-0F172DDB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FAE9-E263-4CB9-BB58-38C942BB9281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559D6-6225-4E0F-8C10-FA4CCE27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87405-5EA0-4688-A386-3B4EAF37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8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2721-FB49-4596-9449-CCADD2BD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5F1DE-F987-4CCB-9388-8D1440A5F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51C70-9162-4D04-91FC-AB7B46C3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311F-3BF5-4881-B4CD-D38149C1AD2D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44C18-13AC-42F4-98A1-1A9C42F0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48EA5-B34A-4AB2-9BFD-E2DA3B3A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3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4966-D81D-455F-BA45-C3A98CAB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74CF2-E376-4174-9F28-025141F06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B4B47-0FD5-486D-964E-F980F9E5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DFF2-5BDE-41EA-AA6A-1254D1015C37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ACCFB-30A9-43BF-A113-E5E53F56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37DA5-D6B2-4782-A877-0668BA6E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6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240D-25AB-4FFF-92A2-55E1679F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DB53-113B-48D2-BDE2-C5ABAC52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63320-7008-4775-B9C1-40A8A9711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ECCE7-3CCC-4182-B502-D2FAD8AA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3C11-4B1F-488D-BA85-EAE7D1AD8C5E}" type="datetime1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8A981-3145-4651-A75E-4434A34A3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BE66A-22A5-4999-A1C8-D2EBA9F5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8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5841-75E1-43EF-97ED-C42EEEBA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3B42A-AAF7-4129-9B88-8AF3AFAC7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CAE1A-5237-4617-AEE6-1344FC558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5BD787-8BC4-433D-8F75-DADBF1360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CF6E8-F312-494D-AB15-4279EBE7B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B7C2F7-1E4B-44D7-B2DA-DA36CCC6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F8CD-2E68-4CA9-AC0C-D7890452482A}" type="datetime1">
              <a:rPr lang="en-US" smtClean="0"/>
              <a:t>8/28/2020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19924-20C6-4E61-9F02-E11F02803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7E0AE-AE6C-4CF1-99DA-B06A05007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3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03B2-E4BA-4F57-8D97-09B294D3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55771C-55A1-4DDC-BCE1-6316E2A9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6623-313D-498C-A62D-8E918D9FC1F6}" type="datetime1">
              <a:rPr lang="en-US" smtClean="0"/>
              <a:t>8/28/2020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0551B-8F82-4F9A-A07D-10491E66D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00EC2-63FB-458C-B8ED-40C87B53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8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88F66-4B12-4BF9-8CA2-4509EC8B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444D-6069-4FFC-932A-3CC5850C826F}" type="datetime1">
              <a:rPr lang="en-US" smtClean="0"/>
              <a:t>8/28/2020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4E04-7485-40DA-A53A-EBF8AEEB9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42F8C-D757-4CB6-AF79-5D2A18CA9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1D2C-C9C0-4C62-87ED-F30C5919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03914-A609-4C02-9F47-59C397CAC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2DE79-34C9-497B-B1FF-C32C773EF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EDA7A-0A17-4DA7-841B-85A1AEA2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03F-0809-4721-A4E7-BFAF2254EED0}" type="datetime1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FF2E-ED47-4085-B15C-6084CEA2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BEB22-9477-4DD4-A7E6-D1C98C65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3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9FE2-A379-438F-B5A5-48F8512B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956B2-A56A-4D1F-A4DE-3DFF90AFA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8F082-8FB4-4FF9-B3B8-7EB18F200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6347E-3E36-4776-A1AA-77DBBF57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BF178-D7EA-4AAF-9063-7FE74D4E12E7}" type="datetime1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D85C6-A559-4787-8118-6D138A16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45BBF-7529-40C4-B41A-3689538C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7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124F5-4863-4981-978B-3F5A1225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F8709-D4EA-4B4F-9C72-9DD737974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E45FD-DA57-4C5C-9801-93DEC0A26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BE154-1A57-4175-83CA-23E490FA41CF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09F65-D7B7-492C-998F-EF6A876F4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DAD7-7945-4FAF-8212-C29B8EFD2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4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www.geeksforgeeks.org/python-lemmatization-with-nltk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1296-C9DF-440A-9AF6-BA0CE8478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EB701-09C1-483C-BF08-81A0E42C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all about words, their arrangement and their meaning</a:t>
            </a:r>
          </a:p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 branch of AI that tries to </a:t>
            </a:r>
            <a:r>
              <a:rPr lang="en-US" dirty="0">
                <a:solidFill>
                  <a:srgbClr val="FF0000"/>
                </a:solidFill>
                <a:latin typeface="Forte" panose="03060902040502070203" pitchFamily="66" charset="0"/>
              </a:rPr>
              <a:t>emulate/understand</a:t>
            </a:r>
            <a:r>
              <a:rPr lang="en-US" dirty="0">
                <a:latin typeface="Forte" panose="03060902040502070203" pitchFamily="66" charset="0"/>
              </a:rPr>
              <a:t> the way a human speaks to another human</a:t>
            </a:r>
          </a:p>
          <a:p>
            <a:r>
              <a:rPr lang="en-US" dirty="0"/>
              <a:t>-Lecture 7 is about Lemmatization (similar to stemming)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C004F-3FD4-4277-AA48-BA6EC8A0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E27B26E-E239-416E-8B04-3A1E8E8BB5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4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96"/>
    </mc:Choice>
    <mc:Fallback>
      <p:transition spd="slow" advTm="9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Lemmatization is similar to stemming</a:t>
            </a:r>
          </a:p>
          <a:p>
            <a:r>
              <a:rPr lang="en-US" dirty="0"/>
              <a:t>Each word is converted to the </a:t>
            </a:r>
            <a:r>
              <a:rPr lang="en-US" dirty="0">
                <a:solidFill>
                  <a:srgbClr val="FF0000"/>
                </a:solidFill>
              </a:rPr>
              <a:t>base word </a:t>
            </a:r>
            <a:r>
              <a:rPr lang="en-US" dirty="0"/>
              <a:t>or </a:t>
            </a:r>
            <a:r>
              <a:rPr lang="en-US" dirty="0">
                <a:solidFill>
                  <a:srgbClr val="FF0000"/>
                </a:solidFill>
              </a:rPr>
              <a:t>root word </a:t>
            </a:r>
            <a:r>
              <a:rPr lang="en-US" dirty="0"/>
              <a:t>called </a:t>
            </a:r>
            <a:r>
              <a:rPr lang="en-US" dirty="0">
                <a:solidFill>
                  <a:srgbClr val="FF0000"/>
                </a:solidFill>
              </a:rPr>
              <a:t>lemma</a:t>
            </a:r>
          </a:p>
          <a:p>
            <a:r>
              <a:rPr lang="en-US" dirty="0"/>
              <a:t>Lemmatization considers </a:t>
            </a:r>
            <a:r>
              <a:rPr lang="en-US" dirty="0">
                <a:solidFill>
                  <a:srgbClr val="FF0000"/>
                </a:solidFill>
              </a:rPr>
              <a:t>POS &amp; context </a:t>
            </a:r>
            <a:r>
              <a:rPr lang="en-US" dirty="0"/>
              <a:t>of the word while converting</a:t>
            </a:r>
          </a:p>
          <a:p>
            <a:r>
              <a:rPr lang="en-US" dirty="0"/>
              <a:t>Like stemming, the root word may sometimes be the same as the original word </a:t>
            </a:r>
            <a:r>
              <a:rPr lang="en-US" dirty="0" err="1"/>
              <a:t>eg.</a:t>
            </a:r>
            <a:r>
              <a:rPr lang="en-US" dirty="0"/>
              <a:t> For the word </a:t>
            </a:r>
            <a:r>
              <a:rPr lang="en-US" dirty="0">
                <a:solidFill>
                  <a:srgbClr val="FF0000"/>
                </a:solidFill>
              </a:rPr>
              <a:t>door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FF0000"/>
                </a:solidFill>
              </a:rPr>
              <a:t> door</a:t>
            </a:r>
          </a:p>
          <a:p>
            <a:r>
              <a:rPr lang="en-US" dirty="0"/>
              <a:t>In some cases, stem and lemma of a word is same and in some cases they are different </a:t>
            </a:r>
            <a:r>
              <a:rPr lang="en-US" dirty="0" err="1"/>
              <a:t>eg.</a:t>
            </a:r>
            <a:r>
              <a:rPr lang="en-US" dirty="0"/>
              <a:t> For the word </a:t>
            </a:r>
            <a:r>
              <a:rPr lang="en-US" dirty="0" err="1">
                <a:solidFill>
                  <a:srgbClr val="FF0000"/>
                </a:solidFill>
              </a:rPr>
              <a:t>celebrations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dirty="0" err="1">
                <a:solidFill>
                  <a:srgbClr val="FF0000"/>
                </a:solidFill>
              </a:rPr>
              <a:t>celebration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You may decide between stemming or lemmatization (or neither!) for your project (based on what gives the highest accuracy)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075FE55-2BE7-432D-AE1D-CA1CC26AC2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90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469"/>
    </mc:Choice>
    <mc:Fallback>
      <p:transition spd="slow" advTm="105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 vs Lemmatization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some cases, stem and lemma of a word is same and sometimes different </a:t>
            </a:r>
          </a:p>
          <a:p>
            <a:r>
              <a:rPr lang="en-US" dirty="0"/>
              <a:t>Examples: Conversion of the following words:</a:t>
            </a:r>
          </a:p>
          <a:p>
            <a:r>
              <a:rPr lang="en-US" dirty="0" err="1">
                <a:solidFill>
                  <a:srgbClr val="FF0000"/>
                </a:solidFill>
              </a:rPr>
              <a:t>celebrations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dirty="0" err="1">
                <a:solidFill>
                  <a:srgbClr val="FF0000"/>
                </a:solidFill>
              </a:rPr>
              <a:t>celebration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[LEMMATIZATION]</a:t>
            </a:r>
          </a:p>
          <a:p>
            <a:r>
              <a:rPr lang="en-US" dirty="0" err="1">
                <a:solidFill>
                  <a:srgbClr val="FF0000"/>
                </a:solidFill>
              </a:rPr>
              <a:t>celebrations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dirty="0" err="1">
                <a:solidFill>
                  <a:srgbClr val="FF0000"/>
                </a:solidFill>
              </a:rPr>
              <a:t>celebrate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[STEMMING]</a:t>
            </a:r>
          </a:p>
          <a:p>
            <a:r>
              <a:rPr lang="en-US" dirty="0" err="1">
                <a:solidFill>
                  <a:srgbClr val="FF0000"/>
                </a:solidFill>
              </a:rPr>
              <a:t>celebrate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dirty="0" err="1">
                <a:solidFill>
                  <a:srgbClr val="FF0000"/>
                </a:solidFill>
              </a:rPr>
              <a:t>celebrate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[STEMMING, LEMMATIZATION]</a:t>
            </a:r>
          </a:p>
          <a:p>
            <a:r>
              <a:rPr lang="en-US" dirty="0" err="1">
                <a:solidFill>
                  <a:srgbClr val="FF0000"/>
                </a:solidFill>
              </a:rPr>
              <a:t>Wolves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Wolv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/>
              <a:t>[STEMMING]</a:t>
            </a:r>
          </a:p>
          <a:p>
            <a:r>
              <a:rPr lang="en-US" dirty="0" err="1">
                <a:solidFill>
                  <a:srgbClr val="FF0000"/>
                </a:solidFill>
              </a:rPr>
              <a:t>Wolves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Wolf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/>
              <a:t>[LEMMATIZATION]</a:t>
            </a:r>
          </a:p>
          <a:p>
            <a:r>
              <a:rPr lang="en-US" dirty="0" err="1">
                <a:solidFill>
                  <a:srgbClr val="FF0000"/>
                </a:solidFill>
              </a:rPr>
              <a:t>feet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dirty="0" err="1">
                <a:solidFill>
                  <a:srgbClr val="FF0000"/>
                </a:solidFill>
              </a:rPr>
              <a:t>feet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[STEMMING]</a:t>
            </a:r>
          </a:p>
          <a:p>
            <a:r>
              <a:rPr lang="en-US" dirty="0" err="1">
                <a:solidFill>
                  <a:srgbClr val="FF0000"/>
                </a:solidFill>
              </a:rPr>
              <a:t>feet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dirty="0" err="1">
                <a:solidFill>
                  <a:srgbClr val="FF0000"/>
                </a:solidFill>
              </a:rPr>
              <a:t>foot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[LEMMATIZATION]</a:t>
            </a:r>
          </a:p>
          <a:p>
            <a:r>
              <a:rPr lang="en-US" dirty="0" err="1">
                <a:solidFill>
                  <a:srgbClr val="FF0000"/>
                </a:solidFill>
              </a:rPr>
              <a:t>foot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foot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[</a:t>
            </a:r>
            <a:r>
              <a:rPr lang="en-US" dirty="0"/>
              <a:t>STEMMING, LEMMATIZATION</a:t>
            </a:r>
            <a:r>
              <a:rPr lang="en-US" dirty="0">
                <a:sym typeface="Wingdings" panose="05000000000000000000" pitchFamily="2" charset="2"/>
              </a:rPr>
              <a:t>]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4950153-3B3B-44CC-BBE8-89704B0F15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40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983"/>
    </mc:Choice>
    <mc:Fallback>
      <p:transition spd="slow" advTm="143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(by importing the WORDNET </a:t>
            </a:r>
            <a:r>
              <a:rPr lang="en-US" dirty="0" err="1"/>
              <a:t>lemmatizer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1858A-900F-40D1-8109-3B94918F6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553" y="4410054"/>
            <a:ext cx="1886047" cy="81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6CE308-2119-450E-B78A-F8F79E7CE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9292" y="1952576"/>
            <a:ext cx="5908327" cy="21717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206419-5234-4E15-A04F-2C5B1E1E338D}"/>
              </a:ext>
            </a:extLst>
          </p:cNvPr>
          <p:cNvSpPr txBox="1"/>
          <p:nvPr/>
        </p:nvSpPr>
        <p:spPr>
          <a:xfrm>
            <a:off x="1914525" y="5514976"/>
            <a:ext cx="7791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https://www.geeksforgeeks.org/python-lemmatization-with-nltk/</a:t>
            </a:r>
            <a:endParaRPr lang="en-US" sz="12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B5ABB05-CF2F-4D11-8420-33A981A601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16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866"/>
    </mc:Choice>
    <mc:Fallback>
      <p:transition spd="slow" advTm="85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1251-1C74-40D9-9ED7-443E8AF89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537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Answer the programming Assignment of this week related to Lectures 6 and 7 in the link provided in MOODLE (by Tuesday 1</a:t>
            </a:r>
            <a:r>
              <a:rPr lang="en-US" baseline="30000" dirty="0"/>
              <a:t>st</a:t>
            </a:r>
            <a:r>
              <a:rPr lang="en-US" dirty="0"/>
              <a:t> Sept’20  11 pm)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05526-78F5-4FC2-94FF-C1D7CC02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8D15A72-AC29-40FE-AD55-4E3B277434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4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85"/>
    </mc:Choice>
    <mc:Fallback>
      <p:transition spd="slow" advTm="14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311</Words>
  <Application>Microsoft Office PowerPoint</Application>
  <PresentationFormat>Widescreen</PresentationFormat>
  <Paragraphs>45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Forte</vt:lpstr>
      <vt:lpstr>Office Theme</vt:lpstr>
      <vt:lpstr>Lecture 7</vt:lpstr>
      <vt:lpstr>Lemmatization</vt:lpstr>
      <vt:lpstr>Stemming vs Lemmatization</vt:lpstr>
      <vt:lpstr>Programming (by importing the WORDNET lemmatizer)</vt:lpstr>
      <vt:lpstr>Answer the programming Assignment of this week related to Lectures 6 and 7 in the link provided in MOODLE (by Tuesday 1st Sept’20  11 pm)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dell</dc:creator>
  <cp:lastModifiedBy>dell</cp:lastModifiedBy>
  <cp:revision>197</cp:revision>
  <dcterms:created xsi:type="dcterms:W3CDTF">2020-08-11T15:39:25Z</dcterms:created>
  <dcterms:modified xsi:type="dcterms:W3CDTF">2020-08-28T07:28:27Z</dcterms:modified>
</cp:coreProperties>
</file>